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72fefbff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72fefbff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72fefbff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b72fefbff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72fefbff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72fefbff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72fefbff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b72fefbff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72fefbff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72fefbff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6868e98d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6868e98d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7b6c56e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7b6c56e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7b6c56e0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7b6c56e0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b77dab40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b77dab40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b7b6c56e0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b7b6c56e0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b6868e98d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b6868e98d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b77dab40a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b77dab40a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77dab40a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b77dab40a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79419e5d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b79419e5d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77dab40a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b77dab40a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b79419e5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b79419e5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6868e98d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b6868e98d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73f3c7d2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73f3c7d2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73f3c7d2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73f3c7d2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764d2c98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764d2c98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73f3c7d2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73f3c7d2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6868e98d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b6868e98d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72fefbf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72fefbf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67B3D"/>
              </a:buClr>
              <a:buSzPts val="2800"/>
              <a:buFont typeface="Kodchasan SemiBold"/>
              <a:buNone/>
              <a:defRPr>
                <a:solidFill>
                  <a:srgbClr val="267B3D"/>
                </a:solidFill>
                <a:latin typeface="Kodchasan SemiBold"/>
                <a:ea typeface="Kodchasan SemiBold"/>
                <a:cs typeface="Kodchasan SemiBold"/>
                <a:sym typeface="Kodchasan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ABeeZee"/>
              <a:buChar char="●"/>
              <a:defRPr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ABeeZee"/>
              <a:buChar char="○"/>
              <a:defRPr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ABeeZee"/>
              <a:buChar char="■"/>
              <a:defRPr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ABeeZee"/>
              <a:buChar char="●"/>
              <a:defRPr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ABeeZee"/>
              <a:buChar char="○"/>
              <a:defRPr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ABeeZee"/>
              <a:buChar char="■"/>
              <a:defRPr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ABeeZee"/>
              <a:buChar char="●"/>
              <a:defRPr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ABeeZee"/>
              <a:buChar char="○"/>
              <a:defRPr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400"/>
              <a:buFont typeface="ABeeZee"/>
              <a:buChar char="■"/>
              <a:defRPr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rgbClr val="34A853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lvl="1">
              <a:buNone/>
              <a:defRPr>
                <a:solidFill>
                  <a:srgbClr val="34A853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lvl="2">
              <a:buNone/>
              <a:defRPr>
                <a:solidFill>
                  <a:srgbClr val="34A853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lvl="3">
              <a:buNone/>
              <a:defRPr>
                <a:solidFill>
                  <a:srgbClr val="34A853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lvl="4">
              <a:buNone/>
              <a:defRPr>
                <a:solidFill>
                  <a:srgbClr val="34A853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lvl="5">
              <a:buNone/>
              <a:defRPr>
                <a:solidFill>
                  <a:srgbClr val="34A853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lvl="6">
              <a:buNone/>
              <a:defRPr>
                <a:solidFill>
                  <a:srgbClr val="34A853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lvl="7">
              <a:buNone/>
              <a:defRPr>
                <a:solidFill>
                  <a:srgbClr val="34A853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lvl="8">
              <a:buNone/>
              <a:defRPr>
                <a:solidFill>
                  <a:srgbClr val="34A853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21173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7B3D"/>
              </a:buClr>
              <a:buSzPts val="2800"/>
              <a:buFont typeface="Kodchasan SemiBold"/>
              <a:buNone/>
              <a:defRPr>
                <a:solidFill>
                  <a:srgbClr val="267B3D"/>
                </a:solidFill>
                <a:latin typeface="Kodchasan SemiBold"/>
                <a:ea typeface="Kodchasan SemiBold"/>
                <a:cs typeface="Kodchasan SemiBold"/>
                <a:sym typeface="Kodchasan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>
              <a:solidFill>
                <a:srgbClr val="34A85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28" name="Google Shape;28;p6"/>
          <p:cNvSpPr txBox="1"/>
          <p:nvPr>
            <p:ph idx="1" type="subTitle"/>
          </p:nvPr>
        </p:nvSpPr>
        <p:spPr>
          <a:xfrm>
            <a:off x="315400" y="2691338"/>
            <a:ext cx="8511000" cy="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BeeZee"/>
              <a:buNone/>
              <a:defRPr>
                <a:solidFill>
                  <a:srgbClr val="37415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gif"/><Relationship Id="rId4" Type="http://schemas.openxmlformats.org/officeDocument/2006/relationships/image" Target="../media/image3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.jp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jpg"/><Relationship Id="rId4" Type="http://schemas.openxmlformats.org/officeDocument/2006/relationships/image" Target="../media/image2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96602">
            <a:off x="-679907" y="1966792"/>
            <a:ext cx="3883038" cy="388299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231000" y="306725"/>
            <a:ext cx="5601300" cy="111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267B3D"/>
                </a:solidFill>
                <a:latin typeface="Kodchasan"/>
                <a:ea typeface="Kodchasan"/>
                <a:cs typeface="Kodchasan"/>
                <a:sym typeface="Kodchasan"/>
              </a:rPr>
              <a:t>Hot Pot</a:t>
            </a:r>
            <a:endParaRPr b="1">
              <a:solidFill>
                <a:srgbClr val="267B3D"/>
              </a:solidFill>
              <a:latin typeface="Kodchasan"/>
              <a:ea typeface="Kodchasan"/>
              <a:cs typeface="Kodchasan"/>
              <a:sym typeface="Kodchasan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231000" y="1290950"/>
            <a:ext cx="560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74E13"/>
                </a:solidFill>
                <a:latin typeface="Kodchasan Medium"/>
                <a:ea typeface="Kodchasan Medium"/>
                <a:cs typeface="Kodchasan Medium"/>
                <a:sym typeface="Kodchasan Medium"/>
              </a:rPr>
              <a:t>Get Inspired, Eat Adventurously</a:t>
            </a:r>
            <a:endParaRPr>
              <a:solidFill>
                <a:srgbClr val="274E13"/>
              </a:solidFill>
              <a:latin typeface="Kodchasan Medium"/>
              <a:ea typeface="Kodchasan Medium"/>
              <a:cs typeface="Kodchasan Medium"/>
              <a:sym typeface="Kodchasan Medium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346800" y="3763575"/>
            <a:ext cx="548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800">
                <a:solidFill>
                  <a:srgbClr val="267B3D"/>
                </a:solidFill>
                <a:latin typeface="ABeeZee"/>
                <a:ea typeface="ABeeZee"/>
                <a:cs typeface="ABeeZee"/>
                <a:sym typeface="ABeeZee"/>
              </a:rPr>
              <a:t>Ein Projekt von</a:t>
            </a:r>
            <a:endParaRPr b="1" sz="1800">
              <a:solidFill>
                <a:srgbClr val="267B3D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rPr>
              <a:t>Denis Cvach, Huong Ly Nguyen, Long Nguyen, Maximilian Sänger</a:t>
            </a:r>
            <a:endParaRPr sz="1800">
              <a:solidFill>
                <a:srgbClr val="274E1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231000" y="2405650"/>
            <a:ext cx="560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267B3D"/>
                </a:solidFill>
                <a:latin typeface="ABeeZee"/>
                <a:ea typeface="ABeeZee"/>
                <a:cs typeface="ABeeZee"/>
                <a:sym typeface="ABeeZee"/>
              </a:rPr>
              <a:t>Human Computer Interaction WiSe 23/24</a:t>
            </a:r>
            <a:endParaRPr b="1" sz="1800">
              <a:solidFill>
                <a:srgbClr val="267B3D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rPr>
              <a:t>Prof. E. Hergenröther, Prof. B. Frömmer</a:t>
            </a:r>
            <a:endParaRPr sz="18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Low Fidelity Prototype - Login</a:t>
            </a:r>
            <a:endParaRPr>
              <a:solidFill>
                <a:srgbClr val="267B3D"/>
              </a:solidFill>
              <a:latin typeface="Kodchasan SemiBold"/>
              <a:ea typeface="Kodchasan SemiBold"/>
              <a:cs typeface="Kodchasan SemiBold"/>
              <a:sym typeface="Kodchasan SemiBold"/>
            </a:endParaRPr>
          </a:p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200" y="1094400"/>
            <a:ext cx="1953050" cy="39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804" y="1094412"/>
            <a:ext cx="1731046" cy="34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7184" y="1112375"/>
            <a:ext cx="1713741" cy="34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Low Fidelity Prototype - Main Screen</a:t>
            </a:r>
            <a:endParaRPr>
              <a:solidFill>
                <a:srgbClr val="267B3D"/>
              </a:solidFill>
              <a:latin typeface="Kodchasan SemiBold"/>
              <a:ea typeface="Kodchasan SemiBold"/>
              <a:cs typeface="Kodchasan SemiBold"/>
              <a:sym typeface="Kodchasan SemiBold"/>
            </a:endParaRPr>
          </a:p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300" y="1017725"/>
            <a:ext cx="1996506" cy="40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1888" y="1017725"/>
            <a:ext cx="1800225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9800" y="993913"/>
            <a:ext cx="1800225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Low Fidelity Prototype - Create Recipe</a:t>
            </a:r>
            <a:endParaRPr>
              <a:solidFill>
                <a:srgbClr val="267B3D"/>
              </a:solidFill>
              <a:latin typeface="Kodchasan SemiBold"/>
              <a:ea typeface="Kodchasan SemiBold"/>
              <a:cs typeface="Kodchasan SemiBold"/>
              <a:sym typeface="Kodchasan SemiBold"/>
            </a:endParaRPr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450" y="1017725"/>
            <a:ext cx="1800225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688" y="1046300"/>
            <a:ext cx="1800225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Low Fidelity Prototype - Recipe Details</a:t>
            </a:r>
            <a:endParaRPr>
              <a:solidFill>
                <a:srgbClr val="267B3D"/>
              </a:solidFill>
              <a:latin typeface="Kodchasan SemiBold"/>
              <a:ea typeface="Kodchasan SemiBold"/>
              <a:cs typeface="Kodchasan SemiBold"/>
              <a:sym typeface="Kodchasan SemiBold"/>
            </a:endParaRPr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25" y="1084975"/>
            <a:ext cx="1800225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9650" y="999250"/>
            <a:ext cx="1800225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8900" y="1075450"/>
            <a:ext cx="1800225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Low Fidelity Prototype - Set Dietary Preferences</a:t>
            </a:r>
            <a:endParaRPr>
              <a:solidFill>
                <a:srgbClr val="267B3D"/>
              </a:solidFill>
              <a:latin typeface="Kodchasan SemiBold"/>
              <a:ea typeface="Kodchasan SemiBold"/>
              <a:cs typeface="Kodchasan SemiBold"/>
              <a:sym typeface="Kodchasan SemiBold"/>
            </a:endParaRPr>
          </a:p>
        </p:txBody>
      </p:sp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50" y="1017725"/>
            <a:ext cx="1800225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375" y="1017725"/>
            <a:ext cx="1800225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8350" y="1510587"/>
            <a:ext cx="1373126" cy="137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8175" y="2962537"/>
            <a:ext cx="1030425" cy="12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4800" y="2112313"/>
            <a:ext cx="1063075" cy="10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311700" y="21173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020">
                <a:solidFill>
                  <a:srgbClr val="267B3D"/>
                </a:solidFill>
                <a:latin typeface="Kodchasan SemiBold"/>
                <a:ea typeface="Kodchasan SemiBold"/>
                <a:cs typeface="Kodchasan SemiBold"/>
                <a:sym typeface="Kodchasan SemiBold"/>
              </a:rPr>
              <a:t>User Research</a:t>
            </a:r>
            <a:endParaRPr sz="3020">
              <a:solidFill>
                <a:srgbClr val="267B3D"/>
              </a:solidFill>
              <a:latin typeface="Kodchasan SemiBold"/>
              <a:ea typeface="Kodchasan SemiBold"/>
              <a:cs typeface="Kodchasan SemiBold"/>
              <a:sym typeface="Kodchasan SemiBold"/>
            </a:endParaRPr>
          </a:p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34A853"/>
                </a:solidFill>
                <a:latin typeface="ABeeZee"/>
                <a:ea typeface="ABeeZee"/>
                <a:cs typeface="ABeeZee"/>
                <a:sym typeface="ABeeZee"/>
              </a:rPr>
              <a:t>‹#›</a:t>
            </a:fld>
            <a:endParaRPr>
              <a:solidFill>
                <a:srgbClr val="34A85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89" name="Google Shape;189;p27"/>
          <p:cNvSpPr txBox="1"/>
          <p:nvPr>
            <p:ph idx="1" type="subTitle"/>
          </p:nvPr>
        </p:nvSpPr>
        <p:spPr>
          <a:xfrm>
            <a:off x="315400" y="2691338"/>
            <a:ext cx="8511000" cy="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>
                <a:solidFill>
                  <a:srgbClr val="274E13"/>
                </a:solidFill>
              </a:rPr>
              <a:t>Was haben wir getan, wie haben wir die Ergebnisse in das Konzept integriert</a:t>
            </a:r>
            <a:endParaRPr sz="1400">
              <a:solidFill>
                <a:srgbClr val="274E13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Evaluation des Bedienkonzepts</a:t>
            </a:r>
            <a:endParaRPr/>
          </a:p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Midi-Fidelity Prototype in Figma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Klickbarer Prototyp im Browser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Aufnehmen des Bildschirm möglich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Zielgruppe der Interviewten: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Studierende über 18 Jahre, die allein leben oder in WGs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Eltern, Personen über 30, </a:t>
            </a:r>
            <a:r>
              <a:rPr lang="de"/>
              <a:t>Berufstätige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Rentner, Personen über 60</a:t>
            </a:r>
            <a:endParaRPr/>
          </a:p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427" y="1152475"/>
            <a:ext cx="3344874" cy="192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Ergebnisse des User Research</a:t>
            </a:r>
            <a:endParaRPr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Große Unterschiede in den Zielgruppen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Jüngere Generation: Intuitives Navigieren, schneller Zugriff auf Inhalte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&gt;30 Jährige: Effiziente Navigation, klare Struktur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Ältere Generation: Benötigen deutliche, visuelle Anleitung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Neues Bedienkonzept notwendig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Betonung der sichtbaren Anklickbarkeit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Einfachheit und sofortige Erkennbarkeit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Einsatz von Icons zur Veranschaulichung von Funktionen</a:t>
            </a:r>
            <a:endParaRPr/>
          </a:p>
        </p:txBody>
      </p:sp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67B3D"/>
                </a:solidFill>
                <a:latin typeface="Kodchasan SemiBold"/>
                <a:ea typeface="Kodchasan SemiBold"/>
                <a:cs typeface="Kodchasan SemiBold"/>
                <a:sym typeface="Kodchasan SemiBold"/>
              </a:rPr>
              <a:t>Ergebnisse des User Research</a:t>
            </a:r>
            <a:endParaRPr>
              <a:solidFill>
                <a:srgbClr val="267B3D"/>
              </a:solidFill>
              <a:latin typeface="Kodchasan SemiBold"/>
              <a:ea typeface="Kodchasan SemiBold"/>
              <a:cs typeface="Kodchasan SemiBold"/>
              <a:sym typeface="Kodchasan SemiBold"/>
            </a:endParaRPr>
          </a:p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311700" y="1152475"/>
            <a:ext cx="39999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rPr>
              <a:t>Originale Konzeption:</a:t>
            </a:r>
            <a:endParaRPr sz="1800">
              <a:solidFill>
                <a:srgbClr val="274E13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800"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rPr>
              <a:t>Sliding Navigation Bar</a:t>
            </a:r>
            <a:endParaRPr sz="1800">
              <a:solidFill>
                <a:srgbClr val="274E1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dk2"/>
                </a:solidFill>
                <a:latin typeface="ABeeZee"/>
                <a:ea typeface="ABeeZee"/>
                <a:cs typeface="ABeeZee"/>
                <a:sym typeface="ABeeZee"/>
              </a:rPr>
              <a:t>‹#›</a:t>
            </a:fld>
            <a:endParaRPr>
              <a:solidFill>
                <a:schemeClr val="dk2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 rotWithShape="1">
          <a:blip r:embed="rId3">
            <a:alphaModFix/>
          </a:blip>
          <a:srcRect b="0" l="7093" r="6077" t="0"/>
          <a:stretch/>
        </p:blipFill>
        <p:spPr>
          <a:xfrm>
            <a:off x="418475" y="2064851"/>
            <a:ext cx="1426975" cy="28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>
            <p:ph idx="2" type="body"/>
          </p:nvPr>
        </p:nvSpPr>
        <p:spPr>
          <a:xfrm>
            <a:off x="4832400" y="1152475"/>
            <a:ext cx="39999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rPr>
              <a:t>Neue Konzeption:</a:t>
            </a:r>
            <a:endParaRPr sz="1800">
              <a:solidFill>
                <a:srgbClr val="274E13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rPr>
              <a:t>Bottom Navigation Bar</a:t>
            </a:r>
            <a:endParaRPr sz="1800">
              <a:solidFill>
                <a:srgbClr val="274E1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4">
            <a:alphaModFix/>
          </a:blip>
          <a:srcRect b="0" l="13924" r="14075" t="0"/>
          <a:stretch/>
        </p:blipFill>
        <p:spPr>
          <a:xfrm>
            <a:off x="4935577" y="2064850"/>
            <a:ext cx="1134826" cy="280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/>
        </p:nvSpPr>
        <p:spPr>
          <a:xfrm>
            <a:off x="2299825" y="2136775"/>
            <a:ext cx="2272200" cy="2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7B3D"/>
              </a:buClr>
              <a:buSzPts val="1500"/>
              <a:buFont typeface="ABeeZee"/>
              <a:buChar char="+"/>
            </a:pPr>
            <a:r>
              <a:rPr lang="de" sz="1500">
                <a:solidFill>
                  <a:srgbClr val="374151"/>
                </a:solidFill>
                <a:latin typeface="ABeeZee"/>
                <a:ea typeface="ABeeZee"/>
                <a:cs typeface="ABeeZee"/>
                <a:sym typeface="ABeeZee"/>
              </a:rPr>
              <a:t>bietet </a:t>
            </a:r>
            <a:r>
              <a:rPr lang="de" sz="1500">
                <a:solidFill>
                  <a:srgbClr val="374151"/>
                </a:solidFill>
                <a:latin typeface="ABeeZee"/>
                <a:ea typeface="ABeeZee"/>
                <a:cs typeface="ABeeZee"/>
                <a:sym typeface="ABeeZee"/>
              </a:rPr>
              <a:t>tiefere Navigationsebene </a:t>
            </a:r>
            <a:endParaRPr sz="1500">
              <a:solidFill>
                <a:srgbClr val="37415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500"/>
              <a:buFont typeface="ABeeZee"/>
              <a:buChar char="-"/>
            </a:pPr>
            <a:r>
              <a:rPr lang="de" sz="1500">
                <a:solidFill>
                  <a:srgbClr val="374151"/>
                </a:solidFill>
                <a:latin typeface="ABeeZee"/>
                <a:ea typeface="ABeeZee"/>
                <a:cs typeface="ABeeZee"/>
                <a:sym typeface="ABeeZee"/>
              </a:rPr>
              <a:t>unübersichtlich</a:t>
            </a:r>
            <a:endParaRPr sz="1500">
              <a:solidFill>
                <a:srgbClr val="37415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6490825" y="2141050"/>
            <a:ext cx="2540100" cy="2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7B3D"/>
              </a:buClr>
              <a:buSzPts val="1500"/>
              <a:buFont typeface="ABeeZee"/>
              <a:buChar char="+"/>
            </a:pPr>
            <a:r>
              <a:rPr lang="de" sz="1500">
                <a:solidFill>
                  <a:srgbClr val="374151"/>
                </a:solidFill>
                <a:latin typeface="ABeeZee"/>
                <a:ea typeface="ABeeZee"/>
                <a:cs typeface="ABeeZee"/>
                <a:sym typeface="ABeeZee"/>
              </a:rPr>
              <a:t>leichter zugänglich</a:t>
            </a:r>
            <a:endParaRPr sz="1500">
              <a:solidFill>
                <a:srgbClr val="37415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BeeZee"/>
              <a:buChar char="+"/>
            </a:pPr>
            <a:r>
              <a:rPr lang="de" sz="1500">
                <a:solidFill>
                  <a:srgbClr val="374151"/>
                </a:solidFill>
                <a:latin typeface="ABeeZee"/>
                <a:ea typeface="ABeeZee"/>
                <a:cs typeface="ABeeZee"/>
                <a:sym typeface="ABeeZee"/>
              </a:rPr>
              <a:t>übersichtlich</a:t>
            </a:r>
            <a:endParaRPr sz="1500">
              <a:solidFill>
                <a:srgbClr val="37415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BeeZee"/>
              <a:buChar char="+"/>
            </a:pPr>
            <a:r>
              <a:rPr lang="de" sz="1500">
                <a:solidFill>
                  <a:srgbClr val="374151"/>
                </a:solidFill>
                <a:latin typeface="ABeeZee"/>
                <a:ea typeface="ABeeZee"/>
                <a:cs typeface="ABeeZee"/>
                <a:sym typeface="ABeeZee"/>
              </a:rPr>
              <a:t>intuitiv</a:t>
            </a:r>
            <a:endParaRPr sz="1500">
              <a:solidFill>
                <a:srgbClr val="37415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ABeeZee"/>
              <a:buChar char="+"/>
            </a:pPr>
            <a:r>
              <a:rPr lang="de" sz="1500">
                <a:solidFill>
                  <a:srgbClr val="374151"/>
                </a:solidFill>
                <a:latin typeface="ABeeZee"/>
                <a:ea typeface="ABeeZee"/>
                <a:cs typeface="ABeeZee"/>
                <a:sym typeface="ABeeZee"/>
              </a:rPr>
              <a:t>schnell</a:t>
            </a:r>
            <a:endParaRPr sz="1500">
              <a:solidFill>
                <a:srgbClr val="37415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500"/>
              <a:buFont typeface="ABeeZee"/>
              <a:buChar char="-"/>
            </a:pPr>
            <a:r>
              <a:rPr lang="de" sz="1500">
                <a:solidFill>
                  <a:srgbClr val="374151"/>
                </a:solidFill>
                <a:latin typeface="ABeeZee"/>
                <a:ea typeface="ABeeZee"/>
                <a:cs typeface="ABeeZee"/>
                <a:sym typeface="ABeeZee"/>
              </a:rPr>
              <a:t>Erweiterungs-</a:t>
            </a:r>
            <a:endParaRPr sz="1500">
              <a:solidFill>
                <a:srgbClr val="37415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374151"/>
                </a:solidFill>
                <a:latin typeface="ABeeZee"/>
                <a:ea typeface="ABeeZee"/>
                <a:cs typeface="ABeeZee"/>
                <a:sym typeface="ABeeZee"/>
              </a:rPr>
              <a:t>potenzial begrenzt</a:t>
            </a:r>
            <a:endParaRPr sz="1500">
              <a:solidFill>
                <a:srgbClr val="37415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cxnSp>
        <p:nvCxnSpPr>
          <p:cNvPr id="217" name="Google Shape;217;p30"/>
          <p:cNvCxnSpPr/>
          <p:nvPr/>
        </p:nvCxnSpPr>
        <p:spPr>
          <a:xfrm flipH="1">
            <a:off x="4602300" y="1249525"/>
            <a:ext cx="7800" cy="3621900"/>
          </a:xfrm>
          <a:prstGeom prst="straightConnector1">
            <a:avLst/>
          </a:prstGeom>
          <a:noFill/>
          <a:ln cap="flat" cmpd="sng" w="9525">
            <a:solidFill>
              <a:srgbClr val="267B3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311700" y="21173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020"/>
              <a:t>Fazit</a:t>
            </a:r>
            <a:endParaRPr sz="3020"/>
          </a:p>
        </p:txBody>
      </p:sp>
      <p:sp>
        <p:nvSpPr>
          <p:cNvPr id="223" name="Google Shape;223;p31"/>
          <p:cNvSpPr txBox="1"/>
          <p:nvPr>
            <p:ph idx="1" type="subTitle"/>
          </p:nvPr>
        </p:nvSpPr>
        <p:spPr>
          <a:xfrm>
            <a:off x="315400" y="2691338"/>
            <a:ext cx="8511000" cy="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de" sz="1500"/>
              <a:t>Endergebnis, Ausblick, Risikoabschätzung </a:t>
            </a:r>
            <a:endParaRPr sz="1500"/>
          </a:p>
        </p:txBody>
      </p:sp>
      <p:sp>
        <p:nvSpPr>
          <p:cNvPr id="224" name="Google Shape;22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34A853"/>
                </a:solidFill>
                <a:latin typeface="ABeeZee"/>
                <a:ea typeface="ABeeZee"/>
                <a:cs typeface="ABeeZee"/>
                <a:sym typeface="ABeeZee"/>
              </a:rPr>
              <a:t>‹#›</a:t>
            </a:fld>
            <a:endParaRPr>
              <a:solidFill>
                <a:srgbClr val="34A85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67B3D"/>
                </a:solidFill>
                <a:latin typeface="Kodchasan SemiBold"/>
                <a:ea typeface="Kodchasan SemiBold"/>
                <a:cs typeface="Kodchasan SemiBold"/>
                <a:sym typeface="Kodchasan SemiBold"/>
              </a:rPr>
              <a:t>Inhaltsangabe</a:t>
            </a:r>
            <a:endParaRPr>
              <a:solidFill>
                <a:srgbClr val="267B3D"/>
              </a:solidFill>
              <a:latin typeface="Kodchasan SemiBold"/>
              <a:ea typeface="Kodchasan SemiBold"/>
              <a:cs typeface="Kodchasan SemiBold"/>
              <a:sym typeface="Kodchasan SemiBold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ABeeZee"/>
              <a:buChar char="●"/>
            </a:pPr>
            <a:r>
              <a:rPr lang="de"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rPr>
              <a:t>Problemstellung</a:t>
            </a:r>
            <a:endParaRPr>
              <a:solidFill>
                <a:srgbClr val="274E13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ABeeZee"/>
              <a:buChar char="●"/>
            </a:pPr>
            <a:r>
              <a:rPr lang="de"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rPr>
              <a:t>Lösungskonzeption</a:t>
            </a:r>
            <a:endParaRPr>
              <a:solidFill>
                <a:srgbClr val="274E13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ABeeZee"/>
              <a:buChar char="●"/>
            </a:pPr>
            <a:r>
              <a:rPr lang="de"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rPr>
              <a:t>User Research</a:t>
            </a:r>
            <a:endParaRPr>
              <a:solidFill>
                <a:srgbClr val="274E13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800"/>
              <a:buFont typeface="ABeeZee"/>
              <a:buChar char="●"/>
            </a:pPr>
            <a:r>
              <a:rPr lang="de"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rPr>
              <a:t>Fazit</a:t>
            </a:r>
            <a:endParaRPr>
              <a:solidFill>
                <a:srgbClr val="274E13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Live Demo</a:t>
            </a:r>
            <a:endParaRPr/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Kodchasan SemiBold"/>
                <a:ea typeface="Kodchasan SemiBold"/>
                <a:cs typeface="Kodchasan SemiBold"/>
                <a:sym typeface="Kodchasan SemiBold"/>
              </a:rPr>
              <a:t>Hot Pot – Essen verbindet die Welt</a:t>
            </a:r>
            <a:endParaRPr>
              <a:latin typeface="Kodchasan SemiBold"/>
              <a:ea typeface="Kodchasan SemiBold"/>
              <a:cs typeface="Kodchasan SemiBold"/>
              <a:sym typeface="Kodchasan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de"/>
              <a:t>Eine Social Media Kochrezept-Sharing App</a:t>
            </a:r>
            <a:endParaRPr i="1"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de"/>
              <a:t>Speichern der Benutzerdaten</a:t>
            </a:r>
            <a:r>
              <a:rPr lang="de"/>
              <a:t>, </a:t>
            </a:r>
            <a:r>
              <a:rPr lang="de" sz="1500"/>
              <a:t>wie Name, Biografie, Allergien oder</a:t>
            </a:r>
            <a:r>
              <a:rPr lang="de"/>
              <a:t> </a:t>
            </a:r>
            <a:r>
              <a:rPr lang="de" sz="1500"/>
              <a:t>Favoriten</a:t>
            </a:r>
            <a:endParaRPr sz="15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"/>
              <a:t>Gespeicherter Kühlschrankinhalt</a:t>
            </a:r>
            <a:r>
              <a:rPr lang="de"/>
              <a:t>, </a:t>
            </a:r>
            <a:r>
              <a:rPr lang="de" sz="1500"/>
              <a:t>sowie </a:t>
            </a:r>
            <a:r>
              <a:rPr b="1" lang="de"/>
              <a:t>Einkaufszettel</a:t>
            </a:r>
            <a:endParaRPr b="1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" sz="1500"/>
              <a:t>Beide haben Einfluss aufeinander, sowie Einfluss auf vorgeschlagene Rezepte</a:t>
            </a:r>
            <a:endParaRPr sz="15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"/>
              <a:t>Rezeptvorschläge </a:t>
            </a:r>
            <a:r>
              <a:rPr lang="de" sz="1500"/>
              <a:t>auf der Hauptseite</a:t>
            </a:r>
            <a:endParaRPr sz="15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"/>
              <a:t>Suchfunktion </a:t>
            </a:r>
            <a:r>
              <a:rPr lang="de" sz="1500"/>
              <a:t>für</a:t>
            </a:r>
            <a:r>
              <a:rPr lang="de"/>
              <a:t> </a:t>
            </a:r>
            <a:r>
              <a:rPr b="1" lang="de"/>
              <a:t>Freunde </a:t>
            </a:r>
            <a:r>
              <a:rPr lang="de" sz="1500"/>
              <a:t>und</a:t>
            </a:r>
            <a:r>
              <a:rPr lang="de"/>
              <a:t> </a:t>
            </a:r>
            <a:r>
              <a:rPr b="1" lang="de"/>
              <a:t>Rezepte</a:t>
            </a:r>
            <a:r>
              <a:rPr lang="de"/>
              <a:t>, </a:t>
            </a:r>
            <a:r>
              <a:rPr lang="de" sz="1500"/>
              <a:t>mit</a:t>
            </a:r>
            <a:r>
              <a:rPr lang="de"/>
              <a:t> </a:t>
            </a:r>
            <a:r>
              <a:rPr b="1" lang="de"/>
              <a:t>Filtermöglichkeiten</a:t>
            </a:r>
            <a:endParaRPr b="1"/>
          </a:p>
        </p:txBody>
      </p:sp>
      <p:sp>
        <p:nvSpPr>
          <p:cNvPr id="230" name="Google Shape;23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Fazit - Endergebnis</a:t>
            </a:r>
            <a:endParaRPr/>
          </a:p>
        </p:txBody>
      </p:sp>
      <p:sp>
        <p:nvSpPr>
          <p:cNvPr id="231" name="Google Shape;2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71350">
            <a:off x="7353876" y="141352"/>
            <a:ext cx="1615124" cy="1615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Fazit - Ausblick</a:t>
            </a:r>
            <a:endParaRPr/>
          </a:p>
        </p:txBody>
      </p:sp>
      <p:sp>
        <p:nvSpPr>
          <p:cNvPr id="238" name="Google Shape;23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Gutes Fundament für die Ausarbeitung der Social Media Features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de"/>
              <a:t>Posts </a:t>
            </a:r>
            <a:r>
              <a:rPr lang="de"/>
              <a:t>auf dem Benutzerprofil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Fotos der gekochten Rezepte als “</a:t>
            </a:r>
            <a:r>
              <a:rPr b="1" lang="de"/>
              <a:t>Story</a:t>
            </a:r>
            <a:r>
              <a:rPr lang="de"/>
              <a:t>”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"/>
              <a:t>Kommentar-</a:t>
            </a:r>
            <a:r>
              <a:rPr lang="de"/>
              <a:t> und </a:t>
            </a:r>
            <a:r>
              <a:rPr b="1" lang="de"/>
              <a:t>Bewertungssystem</a:t>
            </a:r>
            <a:r>
              <a:rPr lang="de"/>
              <a:t> für Rezepte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"/>
              <a:t>Direktnachrichten </a:t>
            </a:r>
            <a:r>
              <a:rPr lang="de"/>
              <a:t>mit Freunden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Ausarbeiten eines </a:t>
            </a:r>
            <a:r>
              <a:rPr b="1" lang="de"/>
              <a:t>Algorithmus</a:t>
            </a:r>
            <a:r>
              <a:rPr lang="de"/>
              <a:t>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der beliebte und neue Rezepte eher vorschlägt</a:t>
            </a:r>
            <a:endParaRPr/>
          </a:p>
        </p:txBody>
      </p:sp>
      <p:sp>
        <p:nvSpPr>
          <p:cNvPr id="239" name="Google Shape;23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624" y="1671900"/>
            <a:ext cx="1511825" cy="32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Fazit - Risikoabschätzung</a:t>
            </a:r>
            <a:endParaRPr/>
          </a:p>
        </p:txBody>
      </p:sp>
      <p:sp>
        <p:nvSpPr>
          <p:cNvPr id="246" name="Google Shape;246;p34"/>
          <p:cNvSpPr txBox="1"/>
          <p:nvPr>
            <p:ph idx="1" type="body"/>
          </p:nvPr>
        </p:nvSpPr>
        <p:spPr>
          <a:xfrm>
            <a:off x="311700" y="1152475"/>
            <a:ext cx="54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Echtzeit-Datenbank kostet Ressourcen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Für weitere Entwicklung notwendig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Speicherplatz und hoher Datendurchsatz ist teuer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Wartung und Optimierung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Monetarisierung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Um Kosten zu stemmen, werden </a:t>
            </a:r>
            <a:r>
              <a:rPr lang="de"/>
              <a:t>Werbeträger</a:t>
            </a:r>
            <a:r>
              <a:rPr lang="de"/>
              <a:t> benötigt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Konzept für Werbeflächen notwendig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Wertvolle Zeit geht verloren</a:t>
            </a:r>
            <a:endParaRPr/>
          </a:p>
        </p:txBody>
      </p:sp>
      <p:sp>
        <p:nvSpPr>
          <p:cNvPr id="247" name="Google Shape;24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225" y="1134950"/>
            <a:ext cx="3220825" cy="20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6219" y="3310200"/>
            <a:ext cx="3220825" cy="1324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67B3D"/>
                </a:solidFill>
                <a:latin typeface="Kodchasan SemiBold"/>
                <a:ea typeface="Kodchasan SemiBold"/>
                <a:cs typeface="Kodchasan SemiBold"/>
                <a:sym typeface="Kodchasan SemiBold"/>
              </a:rPr>
              <a:t>Live Demo</a:t>
            </a:r>
            <a:endParaRPr>
              <a:solidFill>
                <a:srgbClr val="267B3D"/>
              </a:solidFill>
              <a:latin typeface="Kodchasan SemiBold"/>
              <a:ea typeface="Kodchasan SemiBold"/>
              <a:cs typeface="Kodchasan SemiBold"/>
              <a:sym typeface="Kodchasan SemiBold"/>
            </a:endParaRPr>
          </a:p>
        </p:txBody>
      </p:sp>
      <p:sp>
        <p:nvSpPr>
          <p:cNvPr id="255" name="Google Shape;25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34A853"/>
                </a:solidFill>
                <a:latin typeface="ABeeZee"/>
                <a:ea typeface="ABeeZee"/>
                <a:cs typeface="ABeeZee"/>
                <a:sym typeface="ABeeZee"/>
              </a:rPr>
              <a:t>‹#›</a:t>
            </a:fld>
            <a:endParaRPr>
              <a:solidFill>
                <a:srgbClr val="34A85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1107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title"/>
          </p:nvPr>
        </p:nvSpPr>
        <p:spPr>
          <a:xfrm>
            <a:off x="311700" y="19828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3F3F3"/>
                </a:solidFill>
                <a:latin typeface="Kodchasan Medium"/>
                <a:ea typeface="Kodchasan Medium"/>
                <a:cs typeface="Kodchasan Medium"/>
                <a:sym typeface="Kodchasan Medium"/>
              </a:rPr>
              <a:t>Vielen Dank für Ihre Aufmerksamkeit.</a:t>
            </a:r>
            <a:endParaRPr>
              <a:solidFill>
                <a:srgbClr val="F3F3F3"/>
              </a:solidFill>
              <a:latin typeface="Kodchasan Medium"/>
              <a:ea typeface="Kodchasan Medium"/>
              <a:cs typeface="Kodchasan Medium"/>
              <a:sym typeface="Kodchasan Medium"/>
            </a:endParaRPr>
          </a:p>
        </p:txBody>
      </p:sp>
      <p:sp>
        <p:nvSpPr>
          <p:cNvPr id="261" name="Google Shape;26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D9EAD3"/>
                </a:solidFill>
                <a:latin typeface="ABeeZee"/>
                <a:ea typeface="ABeeZee"/>
                <a:cs typeface="ABeeZee"/>
                <a:sym typeface="ABeeZee"/>
              </a:rPr>
              <a:t>‹#›</a:t>
            </a:fld>
            <a:endParaRPr>
              <a:solidFill>
                <a:srgbClr val="D9EAD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262" name="Google Shape;262;p36"/>
          <p:cNvSpPr txBox="1"/>
          <p:nvPr/>
        </p:nvSpPr>
        <p:spPr>
          <a:xfrm>
            <a:off x="815800" y="2698975"/>
            <a:ext cx="742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D9EAD3"/>
                </a:solidFill>
                <a:latin typeface="Kodchasan"/>
                <a:ea typeface="Kodchasan"/>
                <a:cs typeface="Kodchasan"/>
                <a:sym typeface="Kodchasan"/>
              </a:rPr>
              <a:t>Irgendwelche Fragen oder Anmerkungen?</a:t>
            </a:r>
            <a:endParaRPr sz="1800">
              <a:solidFill>
                <a:srgbClr val="D9EAD3"/>
              </a:solidFill>
              <a:latin typeface="Kodchasan"/>
              <a:ea typeface="Kodchasan"/>
              <a:cs typeface="Kodchasan"/>
              <a:sym typeface="Kodchas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67B3D"/>
                </a:solidFill>
                <a:latin typeface="Kodchasan SemiBold"/>
                <a:ea typeface="Kodchasan SemiBold"/>
                <a:cs typeface="Kodchasan SemiBold"/>
                <a:sym typeface="Kodchasan SemiBold"/>
              </a:rPr>
              <a:t>Problemstellung</a:t>
            </a:r>
            <a:endParaRPr>
              <a:solidFill>
                <a:srgbClr val="267B3D"/>
              </a:solidFill>
              <a:latin typeface="Kodchasan SemiBold"/>
              <a:ea typeface="Kodchasan SemiBold"/>
              <a:cs typeface="Kodchasan SemiBold"/>
              <a:sym typeface="Kodchasan SemiBold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Aktuelle Realität:</a:t>
            </a:r>
            <a:endParaRPr>
              <a:solidFill>
                <a:srgbClr val="274E1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8247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74E1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800" y="2213664"/>
            <a:ext cx="1812150" cy="205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0" l="1672" r="1672" t="0"/>
          <a:stretch/>
        </p:blipFill>
        <p:spPr>
          <a:xfrm>
            <a:off x="2864725" y="1885150"/>
            <a:ext cx="1334726" cy="23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6120100" y="1736175"/>
            <a:ext cx="2213700" cy="889800"/>
          </a:xfrm>
          <a:prstGeom prst="wedgeEllipseCallout">
            <a:avLst>
              <a:gd fmla="val -50000" name="adj1"/>
              <a:gd fmla="val 5732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-22860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BeeZee"/>
              <a:buNone/>
            </a:pPr>
            <a:r>
              <a:rPr lang="de">
                <a:latin typeface="ABeeZee"/>
                <a:ea typeface="ABeeZee"/>
                <a:cs typeface="ABeeZee"/>
                <a:sym typeface="ABeeZee"/>
              </a:rPr>
              <a:t>Welche Zutaten brauche ich dafür?</a:t>
            </a:r>
            <a:endParaRPr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531700" y="2213675"/>
            <a:ext cx="1931400" cy="889800"/>
          </a:xfrm>
          <a:prstGeom prst="wedgeEllipseCallout">
            <a:avLst>
              <a:gd fmla="val 67508" name="adj1"/>
              <a:gd fmla="val 4633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BeeZee"/>
                <a:ea typeface="ABeeZee"/>
                <a:cs typeface="ABeeZee"/>
                <a:sym typeface="ABeeZee"/>
              </a:rPr>
              <a:t>Was soll ich heute essen?</a:t>
            </a:r>
            <a:endParaRPr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6147525" y="3679075"/>
            <a:ext cx="2370900" cy="889800"/>
          </a:xfrm>
          <a:prstGeom prst="wedgeEllipseCallout">
            <a:avLst>
              <a:gd fmla="val -57297" name="adj1"/>
              <a:gd fmla="val -2484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marR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</a:pPr>
            <a:r>
              <a:rPr lang="d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Wie zum Henker koche ich das überhaupt?</a:t>
            </a:r>
            <a:endParaRPr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2230" l="-740" r="740" t="-2230"/>
          <a:stretch/>
        </p:blipFill>
        <p:spPr>
          <a:xfrm>
            <a:off x="4017600" y="1779850"/>
            <a:ext cx="6559575" cy="43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67B3D"/>
                </a:solidFill>
                <a:latin typeface="Kodchasan SemiBold"/>
                <a:ea typeface="Kodchasan SemiBold"/>
                <a:cs typeface="Kodchasan SemiBold"/>
                <a:sym typeface="Kodchasan SemiBold"/>
              </a:rPr>
              <a:t>Problemstellung</a:t>
            </a:r>
            <a:endParaRPr>
              <a:solidFill>
                <a:srgbClr val="267B3D"/>
              </a:solidFill>
              <a:latin typeface="Kodchasan SemiBold"/>
              <a:ea typeface="Kodchasan SemiBold"/>
              <a:cs typeface="Kodchasan SemiBold"/>
              <a:sym typeface="Kodchasan SemiBold"/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Aktuelle Lösungsansätze: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In den sozialen Medien stöbern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Google fragen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Rezept-Apps nutzen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311700" y="8247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74E1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67B3D"/>
                </a:solidFill>
                <a:latin typeface="Kodchasan SemiBold"/>
                <a:ea typeface="Kodchasan SemiBold"/>
                <a:cs typeface="Kodchasan SemiBold"/>
                <a:sym typeface="Kodchasan SemiBold"/>
              </a:rPr>
              <a:t>Problemstellung</a:t>
            </a:r>
            <a:endParaRPr>
              <a:solidFill>
                <a:srgbClr val="267B3D"/>
              </a:solidFill>
              <a:latin typeface="Kodchasan SemiBold"/>
              <a:ea typeface="Kodchasan SemiBold"/>
              <a:cs typeface="Kodchasan SemiBold"/>
              <a:sym typeface="Kodchasan SemiBold"/>
            </a:endParaRPr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Aktuelle Lösungsansätze: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311700" y="8247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74E1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325" y="1776675"/>
            <a:ext cx="1796125" cy="178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949" y="1770274"/>
            <a:ext cx="1796124" cy="17961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586" y="1776100"/>
            <a:ext cx="1796125" cy="178448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388638" y="4138050"/>
            <a:ext cx="300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rPr>
              <a:t>direkt mit anderen Kochbegeisterten kommunizieren</a:t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3072000" y="41542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rPr>
              <a:t>auf </a:t>
            </a:r>
            <a:r>
              <a:rPr lang="de"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rPr>
              <a:t>KI-Technologie </a:t>
            </a:r>
            <a:endParaRPr>
              <a:solidFill>
                <a:srgbClr val="274E13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rPr>
              <a:t>basiert</a:t>
            </a:r>
            <a:endParaRPr>
              <a:solidFill>
                <a:srgbClr val="274E1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5755388" y="41542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74151"/>
                </a:solidFill>
                <a:latin typeface="ABeeZee"/>
                <a:ea typeface="ABeeZee"/>
                <a:cs typeface="ABeeZee"/>
                <a:sym typeface="ABeeZee"/>
              </a:rPr>
              <a:t>auf </a:t>
            </a:r>
            <a:r>
              <a:rPr lang="de">
                <a:solidFill>
                  <a:srgbClr val="374151"/>
                </a:solidFill>
                <a:latin typeface="ABeeZee"/>
                <a:ea typeface="ABeeZee"/>
                <a:cs typeface="ABeeZee"/>
                <a:sym typeface="ABeeZee"/>
              </a:rPr>
              <a:t>visuelle Anreize </a:t>
            </a:r>
            <a:endParaRPr>
              <a:solidFill>
                <a:srgbClr val="374151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374151"/>
                </a:solidFill>
                <a:latin typeface="ABeeZee"/>
                <a:ea typeface="ABeeZee"/>
                <a:cs typeface="ABeeZee"/>
                <a:sym typeface="ABeeZee"/>
              </a:rPr>
              <a:t>konzentriert</a:t>
            </a:r>
            <a:endParaRPr>
              <a:solidFill>
                <a:srgbClr val="37415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67B3D"/>
                </a:solidFill>
                <a:latin typeface="Kodchasan SemiBold"/>
                <a:ea typeface="Kodchasan SemiBold"/>
                <a:cs typeface="Kodchasan SemiBold"/>
                <a:sym typeface="Kodchasan SemiBold"/>
              </a:rPr>
              <a:t>Problemstellung</a:t>
            </a:r>
            <a:endParaRPr>
              <a:solidFill>
                <a:srgbClr val="267B3D"/>
              </a:solidFill>
              <a:latin typeface="Kodchasan SemiBold"/>
              <a:ea typeface="Kodchasan SemiBold"/>
              <a:cs typeface="Kodchasan SemiBold"/>
              <a:sym typeface="Kodchasan SemiBold"/>
            </a:endParaRPr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Nachteile der aktuellen Lösungsansätze: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Soziale Netzwerke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Informationsüberflutung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Zeitintensiv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311700" y="8247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74E1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67B3D"/>
                </a:solidFill>
                <a:latin typeface="Kodchasan SemiBold"/>
                <a:ea typeface="Kodchasan SemiBold"/>
                <a:cs typeface="Kodchasan SemiBold"/>
                <a:sym typeface="Kodchasan SemiBold"/>
              </a:rPr>
              <a:t>Problemstellung</a:t>
            </a:r>
            <a:endParaRPr>
              <a:solidFill>
                <a:srgbClr val="267B3D"/>
              </a:solidFill>
              <a:latin typeface="Kodchasan SemiBold"/>
              <a:ea typeface="Kodchasan SemiBold"/>
              <a:cs typeface="Kodchasan SemiBold"/>
              <a:sym typeface="Kodchasan SemiBold"/>
            </a:endParaRPr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75"/>
            <a:ext cx="486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Nachteile der aktuellen</a:t>
            </a:r>
            <a:r>
              <a:rPr lang="de"/>
              <a:t> Lösungsansätze: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Einfache Rezept-Apps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Begrenzte soziale Interaktion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Wenige Filteroptionen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Begrenzte intelligente Suchfunktionen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311700" y="8247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74E13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-5620" l="0" r="0" t="5620"/>
          <a:stretch/>
        </p:blipFill>
        <p:spPr>
          <a:xfrm>
            <a:off x="4941125" y="630500"/>
            <a:ext cx="1901900" cy="411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b="0" l="0" r="0" t="5482"/>
          <a:stretch/>
        </p:blipFill>
        <p:spPr>
          <a:xfrm>
            <a:off x="6930400" y="630488"/>
            <a:ext cx="1901900" cy="388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30100"/>
            <a:ext cx="2559800" cy="23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67B3D"/>
                </a:solidFill>
                <a:latin typeface="Kodchasan SemiBold"/>
                <a:ea typeface="Kodchasan SemiBold"/>
                <a:cs typeface="Kodchasan SemiBold"/>
                <a:sym typeface="Kodchasan SemiBold"/>
              </a:rPr>
              <a:t>Lösungskonzeption</a:t>
            </a:r>
            <a:endParaRPr>
              <a:solidFill>
                <a:srgbClr val="267B3D"/>
              </a:solidFill>
              <a:latin typeface="Kodchasan SemiBold"/>
              <a:ea typeface="Kodchasan SemiBold"/>
              <a:cs typeface="Kodchasan SemiBold"/>
              <a:sym typeface="Kodchasan SemiBold"/>
            </a:endParaRPr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 flipH="1">
            <a:off x="498375" y="1638413"/>
            <a:ext cx="8467500" cy="29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de" sz="1700"/>
              <a:t>Möglichkeit, Rezepte entsprechend der Ernährungsweise zu bekommen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4" marL="22860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de" sz="1700"/>
              <a:t>Rezepte hochladen zu können</a:t>
            </a:r>
            <a:endParaRPr sz="1700"/>
          </a:p>
          <a:p>
            <a:pPr indent="-336550" lvl="4" marL="22860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de" sz="1700"/>
              <a:t>Andere Nutzer befreunden und ihre “Rezepte des Tages” zu sehen</a:t>
            </a:r>
            <a:endParaRPr sz="1700"/>
          </a:p>
          <a:p>
            <a:pPr indent="-336550" lvl="4" marL="22860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de" sz="1700"/>
              <a:t>Möglichkeit, notwendige Zutaten für ein Rezept zu speichern</a:t>
            </a:r>
            <a:endParaRPr sz="1700"/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311700" y="1047025"/>
            <a:ext cx="687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800"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rPr>
              <a:t>Was wollen wir aus unserer App?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67B3D"/>
                </a:solidFill>
                <a:latin typeface="Kodchasan SemiBold"/>
                <a:ea typeface="Kodchasan SemiBold"/>
                <a:cs typeface="Kodchasan SemiBold"/>
                <a:sym typeface="Kodchasan SemiBold"/>
              </a:rPr>
              <a:t>Lösungskonzeption</a:t>
            </a:r>
            <a:endParaRPr>
              <a:solidFill>
                <a:srgbClr val="267B3D"/>
              </a:solidFill>
              <a:latin typeface="Kodchasan SemiBold"/>
              <a:ea typeface="Kodchasan SemiBold"/>
              <a:cs typeface="Kodchasan SemiBold"/>
              <a:sym typeface="Kodchasan SemiBold"/>
            </a:endParaRPr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rPr>
              <a:t>Warum sind wir anders als </a:t>
            </a:r>
            <a:r>
              <a:rPr lang="de"/>
              <a:t>die Konkurrenz</a:t>
            </a:r>
            <a:r>
              <a:rPr lang="de">
                <a:solidFill>
                  <a:srgbClr val="274E13"/>
                </a:solidFill>
                <a:latin typeface="ABeeZee"/>
                <a:ea typeface="ABeeZee"/>
                <a:cs typeface="ABeeZee"/>
                <a:sym typeface="ABeeZee"/>
              </a:rPr>
              <a:t>?</a:t>
            </a:r>
            <a:endParaRPr>
              <a:solidFill>
                <a:srgbClr val="274E13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" sz="1700"/>
              <a:t>Fokus auf Rezepte mit Merkmalen von Social Media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de" sz="1700"/>
              <a:t>User Story ähnlich wie in Instagram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de" sz="1700"/>
              <a:t>Accounts mit Option für Allergien</a:t>
            </a:r>
            <a:endParaRPr sz="17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de" sz="1600"/>
              <a:t>Statt spezifisch nach Rezepten zu filtern -&gt; wird für den User gefilter</a:t>
            </a:r>
            <a:r>
              <a:rPr lang="de" sz="1600"/>
              <a:t>t</a:t>
            </a:r>
            <a:endParaRPr sz="16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de" sz="1700"/>
              <a:t>Automatisierung der Einkaufsliste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de" sz="1700"/>
              <a:t>Schnelles Hinzufügen der notwendigen Zutaten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de" sz="1700"/>
              <a:t>Bereits besessene Zutaten werden berücksichtigt</a:t>
            </a:r>
            <a:endParaRPr sz="1700"/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